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  <p:sldMasterId id="2147483660" r:id="rId5"/>
    <p:sldMasterId id="2147483648" r:id="rId6"/>
    <p:sldMasterId id="2147483674" r:id="rId7"/>
  </p:sldMasterIdLst>
  <p:notesMasterIdLst>
    <p:notesMasterId r:id="rId47"/>
  </p:notesMasterIdLst>
  <p:sldIdLst>
    <p:sldId id="256" r:id="rId8"/>
    <p:sldId id="2087" r:id="rId9"/>
    <p:sldId id="277" r:id="rId10"/>
    <p:sldId id="1653" r:id="rId11"/>
    <p:sldId id="1654" r:id="rId12"/>
    <p:sldId id="258" r:id="rId13"/>
    <p:sldId id="257" r:id="rId14"/>
    <p:sldId id="268" r:id="rId15"/>
    <p:sldId id="274" r:id="rId16"/>
    <p:sldId id="272" r:id="rId17"/>
    <p:sldId id="260" r:id="rId18"/>
    <p:sldId id="271" r:id="rId19"/>
    <p:sldId id="2153" r:id="rId20"/>
    <p:sldId id="273" r:id="rId21"/>
    <p:sldId id="259" r:id="rId22"/>
    <p:sldId id="269" r:id="rId23"/>
    <p:sldId id="2154" r:id="rId24"/>
    <p:sldId id="2156" r:id="rId25"/>
    <p:sldId id="302" r:id="rId26"/>
    <p:sldId id="364" r:id="rId27"/>
    <p:sldId id="394" r:id="rId28"/>
    <p:sldId id="395" r:id="rId29"/>
    <p:sldId id="399" r:id="rId30"/>
    <p:sldId id="396" r:id="rId31"/>
    <p:sldId id="397" r:id="rId32"/>
    <p:sldId id="398" r:id="rId33"/>
    <p:sldId id="402" r:id="rId34"/>
    <p:sldId id="405" r:id="rId35"/>
    <p:sldId id="408" r:id="rId36"/>
    <p:sldId id="2157" r:id="rId37"/>
    <p:sldId id="409" r:id="rId38"/>
    <p:sldId id="2158" r:id="rId39"/>
    <p:sldId id="2159" r:id="rId40"/>
    <p:sldId id="2151" r:id="rId41"/>
    <p:sldId id="2147" r:id="rId42"/>
    <p:sldId id="2148" r:id="rId43"/>
    <p:sldId id="2149" r:id="rId44"/>
    <p:sldId id="1730" r:id="rId45"/>
    <p:sldId id="1844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278"/>
    <a:srgbClr val="002D73"/>
    <a:srgbClr val="646569"/>
    <a:srgbClr val="007681"/>
    <a:srgbClr val="1F3261"/>
    <a:srgbClr val="458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94626" autoAdjust="0"/>
  </p:normalViewPr>
  <p:slideViewPr>
    <p:cSldViewPr>
      <p:cViewPr varScale="1">
        <p:scale>
          <a:sx n="149" d="100"/>
          <a:sy n="149" d="100"/>
        </p:scale>
        <p:origin x="282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5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446042070828107"/>
          <c:y val="1.492537313432835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dLbls>
            <c:dLbl>
              <c:idx val="0"/>
              <c:layout>
                <c:manualLayout>
                  <c:x val="-0.17672156922413684"/>
                  <c:y val="0.2093920162964703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1A-4914-A977-1FA7E76CAC21}"/>
                </c:ext>
              </c:extLst>
            </c:dLbl>
            <c:dLbl>
              <c:idx val="4"/>
              <c:layout>
                <c:manualLayout>
                  <c:x val="-0.18931245007417552"/>
                  <c:y val="9.3283582089552237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American Indian/Alaska Native
&lt;1%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A78-45C9-B989-C8451E31D81D}"/>
                </c:ext>
              </c:extLst>
            </c:dLbl>
            <c:dLbl>
              <c:idx val="5"/>
              <c:layout>
                <c:manualLayout>
                  <c:x val="0.1539845562782913"/>
                  <c:y val="1.28337642496180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Pacific Islander
&lt;1%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A78-45C9-B989-C8451E31D8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Black or African American</c:v>
                </c:pt>
                <c:pt idx="1">
                  <c:v>White</c:v>
                </c:pt>
                <c:pt idx="2">
                  <c:v>More than One Race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0.48</c:v>
                </c:pt>
                <c:pt idx="2">
                  <c:v>0.02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78-45C9-B989-C8451E31D81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387272243143523"/>
          <c:y val="1.492537313432835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dLbls>
            <c:dLbl>
              <c:idx val="0"/>
              <c:layout>
                <c:manualLayout>
                  <c:x val="0.10140039560272357"/>
                  <c:y val="1.786549535785638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74-4945-A87F-2F467AB60984}"/>
                </c:ext>
              </c:extLst>
            </c:dLbl>
            <c:dLbl>
              <c:idx val="3"/>
              <c:layout>
                <c:manualLayout>
                  <c:x val="5.3295041018423479E-2"/>
                  <c:y val="0.169412778626552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EC-4B90-A251-4662C78C2E1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American Indian/Alaska Native
&lt;1%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A74-4945-A87F-2F467AB6098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Pacific Islander
&lt;1%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A74-4945-A87F-2F467AB6098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13-24</c:v>
                </c:pt>
                <c:pt idx="1">
                  <c:v>25-44</c:v>
                </c:pt>
                <c:pt idx="2">
                  <c:v>45-64</c:v>
                </c:pt>
                <c:pt idx="3">
                  <c:v>65+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0.03</c:v>
                </c:pt>
                <c:pt idx="1">
                  <c:v>0.26</c:v>
                </c:pt>
                <c:pt idx="2">
                  <c:v>0.63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74-4945-A87F-2F467AB6098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5990063742032241"/>
          <c:y val="5.0505050505050509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Risk Factor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6A-44A4-A4F6-C87295B8143B}"/>
                </c:ext>
              </c:extLst>
            </c:dLbl>
            <c:dLbl>
              <c:idx val="3"/>
              <c:layout>
                <c:manualLayout>
                  <c:x val="-0.16232338145231845"/>
                  <c:y val="2.72333571939870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25396825396826"/>
                      <c:h val="0.237121212121212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A6A-44A4-A4F6-C87295B8143B}"/>
                </c:ext>
              </c:extLst>
            </c:dLbl>
            <c:dLbl>
              <c:idx val="4"/>
              <c:layout>
                <c:manualLayout>
                  <c:x val="0.25684758155230597"/>
                  <c:y val="2.78516463851109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6A-44A4-A4F6-C87295B8143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Heterosexual</c:v>
                </c:pt>
                <c:pt idx="1">
                  <c:v>IDU</c:v>
                </c:pt>
                <c:pt idx="2">
                  <c:v>MSM</c:v>
                </c:pt>
                <c:pt idx="3">
                  <c:v>IDU/MSM</c:v>
                </c:pt>
                <c:pt idx="4">
                  <c:v>Perinatal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</c:v>
                </c:pt>
                <c:pt idx="1">
                  <c:v>0.15</c:v>
                </c:pt>
                <c:pt idx="2">
                  <c:v>0.32</c:v>
                </c:pt>
                <c:pt idx="3">
                  <c:v>0.01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6A-44A4-A4F6-C87295B8143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 07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0.63549999999999995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A8-4EF6-A9EF-D58D932DBF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 08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0.65800000000000003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A8-4EF6-A9EF-D58D932DBF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FY 09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0.64229999999999998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A8-4EF6-A9EF-D58D932DBF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FY 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Sheet1!$E$2</c:f>
              <c:numCache>
                <c:formatCode>0.00%</c:formatCode>
                <c:ptCount val="1"/>
                <c:pt idx="0">
                  <c:v>0.7127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A8-4EF6-A9EF-D58D932DBFF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FY 11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Sheet1!$F$2</c:f>
              <c:numCache>
                <c:formatCode>0.00%</c:formatCode>
                <c:ptCount val="1"/>
                <c:pt idx="0">
                  <c:v>0.73640000000000005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A8-4EF6-A9EF-D58D932DBFF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FY 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Sheet1!$G$2</c:f>
              <c:numCache>
                <c:formatCode>0.00%</c:formatCode>
                <c:ptCount val="1"/>
                <c:pt idx="0">
                  <c:v>0.68669999999999998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A8-4EF6-A9EF-D58D932DBFF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FY 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Sheet1!$H$2</c:f>
              <c:numCache>
                <c:formatCode>0.00%</c:formatCode>
                <c:ptCount val="1"/>
                <c:pt idx="0">
                  <c:v>0.73150000000000004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A8-4EF6-A9EF-D58D932DBFF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FY 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Sheet1!$I$2</c:f>
              <c:numCache>
                <c:formatCode>0.00%</c:formatCode>
                <c:ptCount val="1"/>
                <c:pt idx="0">
                  <c:v>0.73909999999999998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7A8-4EF6-A9EF-D58D932DBFF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FY 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Medical Visit Frequency</c:v>
                </c:pt>
              </c:strCache>
            </c:strRef>
          </c:cat>
          <c:val>
            <c:numRef>
              <c:f>Sheet1!$J$2</c:f>
              <c:numCache>
                <c:formatCode>0.00%</c:formatCode>
                <c:ptCount val="1"/>
                <c:pt idx="0">
                  <c:v>0.70179999999999998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A8-4EF6-A9EF-D58D932DBF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21888"/>
        <c:axId val="6023424"/>
      </c:barChart>
      <c:catAx>
        <c:axId val="6021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023424"/>
        <c:crosses val="autoZero"/>
        <c:auto val="1"/>
        <c:lblAlgn val="ctr"/>
        <c:lblOffset val="100"/>
        <c:noMultiLvlLbl val="0"/>
      </c:catAx>
      <c:valAx>
        <c:axId val="602342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crossAx val="60218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485224069213567E-2"/>
          <c:y val="0.15999028906480273"/>
          <c:w val="0.89453946728881117"/>
          <c:h val="0.7471187383328420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8635608"/>
        <c:axId val="448636392"/>
      </c:barChart>
      <c:catAx>
        <c:axId val="448635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448636392"/>
        <c:crosses val="autoZero"/>
        <c:auto val="1"/>
        <c:lblAlgn val="ctr"/>
        <c:lblOffset val="100"/>
        <c:noMultiLvlLbl val="0"/>
      </c:catAx>
      <c:valAx>
        <c:axId val="448636392"/>
        <c:scaling>
          <c:orientation val="minMax"/>
          <c:max val="1"/>
          <c:min val="0.5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448635608"/>
        <c:crosses val="autoZero"/>
        <c:crossBetween val="between"/>
        <c:minorUnit val="1.0000000000000002E-2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065682733742557E-2"/>
          <c:y val="2.6729731700204141E-2"/>
          <c:w val="0.89536327458662479"/>
          <c:h val="0.81821954828844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PowerPoint]Sheet1'!$A$2:$E$2</c:f>
              <c:strCache>
                <c:ptCount val="5"/>
                <c:pt idx="0">
                  <c:v>Start of Project Jan 1, 2013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 YTD</c:v>
                </c:pt>
              </c:strCache>
            </c:strRef>
          </c:cat>
          <c:val>
            <c:numRef>
              <c:f>'[Chart in Microsoft PowerPoint]Sheet1'!$A$3:$E$3</c:f>
              <c:numCache>
                <c:formatCode>0%</c:formatCode>
                <c:ptCount val="5"/>
                <c:pt idx="0">
                  <c:v>0.62</c:v>
                </c:pt>
                <c:pt idx="1">
                  <c:v>0.68</c:v>
                </c:pt>
                <c:pt idx="2">
                  <c:v>0.74</c:v>
                </c:pt>
                <c:pt idx="3">
                  <c:v>0.8</c:v>
                </c:pt>
                <c:pt idx="4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0-48E9-8D7D-90D53BE1E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8637176"/>
        <c:axId val="448637568"/>
      </c:barChart>
      <c:catAx>
        <c:axId val="448637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en-US"/>
          </a:p>
        </c:txPr>
        <c:crossAx val="448637568"/>
        <c:crosses val="autoZero"/>
        <c:auto val="1"/>
        <c:lblAlgn val="ctr"/>
        <c:lblOffset val="100"/>
        <c:noMultiLvlLbl val="0"/>
      </c:catAx>
      <c:valAx>
        <c:axId val="448637568"/>
        <c:scaling>
          <c:orientation val="minMax"/>
          <c:max val="1"/>
          <c:min val="0.5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en-US"/>
          </a:p>
        </c:txPr>
        <c:crossAx val="448637176"/>
        <c:crosses val="autoZero"/>
        <c:crossBetween val="between"/>
        <c:minorUnit val="1.0000000000000002E-2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164A-7038-42D0-953C-2EB4816D4C8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9C80-B631-4EC4-8253-F63CFD01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5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581D-6958-417F-A518-4F8F9874F8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5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Through our review of each patient we found there to be 3 common denominators: mental illness, non-compliance with medications, and not showing up to appointments. Based on these 3 common denominators (key drivers) we have come up with interventions in hopes to improve upon the key drivers.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We are finding that mental illness is the most common reason that clients are non-compliant with medications. </a:t>
            </a:r>
            <a:endParaRPr lang="en-US" alt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1D21F-0AC9-4B68-AF1C-B2D62EB618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6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84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0" dirty="0"/>
              <a:t>How helpful was today’s session to learn about quality improvement? </a:t>
            </a:r>
          </a:p>
          <a:p>
            <a:r>
              <a:rPr lang="en-US" sz="1200" kern="0" dirty="0"/>
              <a:t>[1-not at all helpful, 2-not so helpful, 3-somewhat helpful, 4-very helpful, 5-extremely helpful]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92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0" dirty="0"/>
              <a:t>How engaged were you in today’s session? </a:t>
            </a:r>
          </a:p>
          <a:p>
            <a:r>
              <a:rPr lang="en-US" sz="1200" kern="0" dirty="0"/>
              <a:t>[not at all engaged, 2-rarely engaged, 3-somewhat engaged, 4-engaged, 5-extremely engaged]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0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kern="0" dirty="0"/>
              <a:t>How likely will you implement the lessons learned of this session when working with your programs? </a:t>
            </a:r>
          </a:p>
          <a:p>
            <a:r>
              <a:rPr lang="en-US" sz="1200" kern="0" dirty="0"/>
              <a:t>[1-very unlikely, 2-somewhat unlikely, 3-neither likely nor unlikely, 4-somewhat likely, 5-very likely]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6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2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Pocket calendars – request</a:t>
            </a:r>
            <a:r>
              <a:rPr lang="en-US" baseline="0" dirty="0"/>
              <a:t> came from the providers, we </a:t>
            </a:r>
            <a:r>
              <a:rPr lang="en-US" dirty="0"/>
              <a:t>did not track who they were given to or when,</a:t>
            </a:r>
            <a:r>
              <a:rPr lang="en-US" baseline="0" dirty="0"/>
              <a:t> this was a very subjective “win” but we continue to order calendars and it is mainly providers who give them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581D-6958-417F-A518-4F8F9874F8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9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how the program is intended for newly diagnosed clients but that we tweaked the program to work specifically for these</a:t>
            </a:r>
            <a:r>
              <a:rPr lang="en-US" baseline="0" dirty="0"/>
              <a:t> clients.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581D-6958-417F-A518-4F8F9874F8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72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9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6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1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7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3838" marR="0" lvl="0" indent="-223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what? </a:t>
            </a:r>
          </a:p>
          <a:p>
            <a:pPr marL="223838" marR="0" lvl="0" indent="-223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which group or population?</a:t>
            </a:r>
          </a:p>
          <a:p>
            <a:pPr marL="223838" marR="0" lvl="0" indent="-223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what to what? </a:t>
            </a:r>
          </a:p>
          <a:p>
            <a:pPr marL="223838" marR="0" lvl="0" indent="-223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when? </a:t>
            </a:r>
          </a:p>
          <a:p>
            <a:pPr marL="223838" marR="0" lvl="0" indent="-223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for how long?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9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F8B8B-672F-4C4A-B926-EF01DF6EE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3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1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96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56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29505"/>
            <a:ext cx="7772400" cy="1102519"/>
          </a:xfrm>
        </p:spPr>
        <p:txBody>
          <a:bodyPr/>
          <a:lstStyle/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AAE-580D-FA43-B0D8-EFF822100FD6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5BE8-CF64-1F43-8810-2B6654B7A3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27733" y="4318459"/>
            <a:ext cx="8883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latin typeface="Times New Roman"/>
                <a:cs typeface="Times New Roman"/>
              </a:rPr>
              <a:t>………………..……………………………………………………………………………………………………………………………………..</a:t>
            </a:r>
          </a:p>
        </p:txBody>
      </p:sp>
      <p:pic>
        <p:nvPicPr>
          <p:cNvPr id="8" name="Picture 7" descr="NC Horiz Logo_sm_cmy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8626" y="3520849"/>
            <a:ext cx="3190875" cy="510245"/>
          </a:xfrm>
          <a:prstGeom prst="rect">
            <a:avLst/>
          </a:prstGeom>
        </p:spPr>
      </p:pic>
      <p:pic>
        <p:nvPicPr>
          <p:cNvPr id="9" name="Picture 8" descr="Butterfly gust_sm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581" y="430612"/>
            <a:ext cx="3418612" cy="24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2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D48F9-9A18-47EB-97CD-AEB0CE114C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9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1E1D-7280-49D6-A2E2-CE63FE17EF1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CAC6D-BD82-4571-9E34-C1EFF11A94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714750"/>
            <a:ext cx="9144000" cy="14859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57200" y="3943350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1950"/>
            <a:ext cx="3196702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81150"/>
            <a:ext cx="53340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7" r:id="rId2"/>
    <p:sldLayoutId id="2147483688" r:id="rId3"/>
    <p:sldLayoutId id="2147483690" r:id="rId4"/>
    <p:sldLayoutId id="2147483691" r:id="rId5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44" y="4512941"/>
            <a:ext cx="150855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2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2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23900" y="1544122"/>
            <a:ext cx="76962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 Webinar: </a:t>
            </a:r>
            <a:b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 Project Examples</a:t>
            </a:r>
            <a:b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endParaRPr lang="en-US" sz="40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952750"/>
            <a:ext cx="579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23, 2021</a:t>
            </a:r>
          </a:p>
        </p:txBody>
      </p:sp>
    </p:spTree>
    <p:extLst>
      <p:ext uri="{BB962C8B-B14F-4D97-AF65-F5344CB8AC3E}">
        <p14:creationId xmlns:p14="http://schemas.microsoft.com/office/powerpoint/2010/main" val="20678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9537427"/>
              </p:ext>
            </p:extLst>
          </p:nvPr>
        </p:nvGraphicFramePr>
        <p:xfrm>
          <a:off x="152400" y="600074"/>
          <a:ext cx="8839200" cy="402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051F09-6ED2-4FA7-8167-46EBDFF95AF3}"/>
              </a:ext>
            </a:extLst>
          </p:cNvPr>
          <p:cNvSpPr txBox="1"/>
          <p:nvPr/>
        </p:nvSpPr>
        <p:spPr>
          <a:xfrm>
            <a:off x="1769807" y="307687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10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123950"/>
            <a:ext cx="787227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50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these clients not meeting the measure?</a:t>
            </a:r>
          </a:p>
          <a:p>
            <a:pPr lvl="0"/>
            <a:endParaRPr lang="en-US" sz="1350" dirty="0">
              <a:solidFill>
                <a:srgbClr val="564B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data was drilled down by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(Family First Health vs. sub-recipient Wellspan)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provider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 level</a:t>
            </a:r>
            <a:endParaRPr lang="en-US" sz="13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were no significant disparities in any of the data except for poverty level</a:t>
            </a:r>
          </a:p>
          <a:p>
            <a:pPr algn="ctr"/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75% of those clients who were considered “out of care” were under 100% of poverty</a:t>
            </a:r>
          </a:p>
          <a:p>
            <a:endParaRPr lang="en-US" sz="13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these clients not meeting the measure?</a:t>
            </a:r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50CA3-4752-42F2-A7C4-FF857A0D6E97}"/>
              </a:ext>
            </a:extLst>
          </p:cNvPr>
          <p:cNvSpPr txBox="1"/>
          <p:nvPr/>
        </p:nvSpPr>
        <p:spPr>
          <a:xfrm>
            <a:off x="1784233" y="438150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and Why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6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53668" y="657881"/>
            <a:ext cx="1885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Patient Issues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5400" y="1015058"/>
            <a:ext cx="6795489" cy="3896649"/>
            <a:chOff x="251903" y="851399"/>
            <a:chExt cx="9064102" cy="5195531"/>
          </a:xfrm>
        </p:grpSpPr>
        <p:grpSp>
          <p:nvGrpSpPr>
            <p:cNvPr id="4" name="Group 3"/>
            <p:cNvGrpSpPr/>
            <p:nvPr/>
          </p:nvGrpSpPr>
          <p:grpSpPr>
            <a:xfrm>
              <a:off x="251903" y="1120686"/>
              <a:ext cx="9064102" cy="4926244"/>
              <a:chOff x="251903" y="1120686"/>
              <a:chExt cx="9064102" cy="4926244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304800" y="3276600"/>
                <a:ext cx="70866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7030005" y="2803286"/>
                <a:ext cx="2286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Medical Visit Frequency/Patient Retention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11497" y="5646820"/>
                <a:ext cx="2514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Site/System Issues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1600200" y="3276600"/>
                <a:ext cx="1447800" cy="23622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42900" y="5646821"/>
                <a:ext cx="2514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Process Issues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0362" y="3438305"/>
                <a:ext cx="3022848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Difficulty getting appointments scheduled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45422" y="3992303"/>
                <a:ext cx="247761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Capturing the data is challenging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1903" y="4520848"/>
                <a:ext cx="2072197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Not capturing new clients who are out of care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43200" y="3675275"/>
                <a:ext cx="247761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Lack of e-care access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31371" y="4173536"/>
                <a:ext cx="2014493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Performance measure definitions, </a:t>
                </a:r>
              </a:p>
              <a:p>
                <a:r>
                  <a:rPr lang="en-US" sz="900" dirty="0"/>
                  <a:t>6 months vs. 180 days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209800" y="1856600"/>
                <a:ext cx="247761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Lack of insurance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600200" y="1489226"/>
                <a:ext cx="2845664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Financial/cost of appointments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655686" y="1120686"/>
                <a:ext cx="247761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Jail/prison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057400" y="2272099"/>
                <a:ext cx="3060206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Health literacy, clients thinking med. refills should match appt. schedule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 flipV="1">
              <a:off x="4032682" y="851399"/>
              <a:ext cx="1752600" cy="24178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343400" y="3276600"/>
              <a:ext cx="1447800" cy="2362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257799" y="4149550"/>
              <a:ext cx="327660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Lack of more open scheduling at FFH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86400" y="3715304"/>
              <a:ext cx="247761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Provider vacation or days off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85056" y="4576049"/>
              <a:ext cx="247761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Case manager capacity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3406" y="4936345"/>
              <a:ext cx="289042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Amount/timing of </a:t>
              </a:r>
            </a:p>
            <a:p>
              <a:r>
                <a:rPr lang="en-US" sz="900" dirty="0"/>
                <a:t>medication refills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52395" y="1252956"/>
              <a:ext cx="247761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Mental health diagnoses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58692" y="975958"/>
              <a:ext cx="247761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Substance abuse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52504" y="1995100"/>
              <a:ext cx="247761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Transportation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29577" y="1627726"/>
              <a:ext cx="2833086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Phone number/address change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62483" y="2362200"/>
              <a:ext cx="355291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Stable, only needs appt. every 6 months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58185" y="351402"/>
            <a:ext cx="190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Retention Project Fishbone Diagram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0699" y="446053"/>
            <a:ext cx="4030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What are the barriers to client retention?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498514" y="537891"/>
            <a:ext cx="661388" cy="15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4268306" y="723365"/>
            <a:ext cx="3150097" cy="17716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/>
          <p:cNvSpPr/>
          <p:nvPr/>
        </p:nvSpPr>
        <p:spPr>
          <a:xfrm>
            <a:off x="2498514" y="3971434"/>
            <a:ext cx="1248422" cy="5605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/>
          <p:cNvSpPr/>
          <p:nvPr/>
        </p:nvSpPr>
        <p:spPr>
          <a:xfrm>
            <a:off x="1482984" y="3246092"/>
            <a:ext cx="1661457" cy="5624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/>
          <p:cNvSpPr/>
          <p:nvPr/>
        </p:nvSpPr>
        <p:spPr>
          <a:xfrm>
            <a:off x="3134934" y="3050311"/>
            <a:ext cx="1362994" cy="438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04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047750"/>
            <a:ext cx="7772400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wins:</a:t>
            </a:r>
          </a:p>
          <a:p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CareWARE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glitch fixed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Pocket calendars given for clients to write down their appointments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 Department of Health field staff, as needed, if a client cannot be found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 clients on importance of coming in every 6 months and getting lab work completed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reminder calls in addition to the automatically generated calls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improvements:</a:t>
            </a:r>
          </a:p>
          <a:p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Refills – providers should be putting no more than 5 months of refills on meds. to entice clients to come in for their 6 month follow-up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work – no refills should be given if lab work has not been completed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“out of care” client list quarterly at provider meetings and provide dual outreach (case manager and Linkage to Care Coordinator) to clients out of care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Weekly huddles added to discuss all clients who are scheduled for an upcoming visit or had a visit within the past week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E-Care access - allows us to gather better data from the sub-recipient</a:t>
            </a:r>
          </a:p>
          <a:p>
            <a:pPr marL="815579" lvl="3" indent="-259556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2"/>
              </a:solidFill>
            </a:endParaRPr>
          </a:p>
          <a:p>
            <a:pPr marL="1243013" lvl="3" indent="-214313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2"/>
              </a:solidFill>
            </a:endParaRPr>
          </a:p>
          <a:p>
            <a:pPr marL="557213" lvl="1" indent="-214313">
              <a:buFont typeface="Courier New" panose="02070309020205020404" pitchFamily="49" charset="0"/>
              <a:buChar char="o"/>
            </a:pPr>
            <a:endParaRPr lang="en-US" sz="1200" dirty="0">
              <a:solidFill>
                <a:schemeClr val="tx2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65C37-964D-4F57-BE7F-C44762AE3183}"/>
              </a:ext>
            </a:extLst>
          </p:cNvPr>
          <p:cNvSpPr txBox="1"/>
          <p:nvPr/>
        </p:nvSpPr>
        <p:spPr>
          <a:xfrm>
            <a:off x="1798382" y="528825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39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57300"/>
            <a:ext cx="8382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those identified in the drilled down data (those out of care and under 100% of poverty) we implemented the Antiretroviral Treatment and Access to Services (ARTAS) program, December 2014.</a:t>
            </a:r>
          </a:p>
          <a:p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000251"/>
            <a:ext cx="8077200" cy="1923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Evidence-based, intensive, one-on-one strengths-based program focused on removing client barriers (3 staff currently trained)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5 meetings within 90 days, for each meeting completed the client receives a $10 gift card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is to engage the client in medical care and get them to a medical appointment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September 30, 2016, 23 clients have been enrolled, and 19 clients have completed the program by attending a medical appointment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29368-1AED-4791-8AB7-B9A216536B4A}"/>
              </a:ext>
            </a:extLst>
          </p:cNvPr>
          <p:cNvSpPr txBox="1"/>
          <p:nvPr/>
        </p:nvSpPr>
        <p:spPr>
          <a:xfrm>
            <a:off x="1798382" y="528825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Development</a:t>
            </a:r>
          </a:p>
        </p:txBody>
      </p:sp>
    </p:spTree>
    <p:extLst>
      <p:ext uri="{BB962C8B-B14F-4D97-AF65-F5344CB8AC3E}">
        <p14:creationId xmlns:p14="http://schemas.microsoft.com/office/powerpoint/2010/main" val="3232972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812877"/>
              </p:ext>
            </p:extLst>
          </p:nvPr>
        </p:nvGraphicFramePr>
        <p:xfrm>
          <a:off x="1414601" y="1488403"/>
          <a:ext cx="6457950" cy="1001617"/>
        </p:xfrm>
        <a:graphic>
          <a:graphicData uri="http://schemas.openxmlformats.org/drawingml/2006/table">
            <a:tbl>
              <a:tblPr/>
              <a:tblGrid>
                <a:gridCol w="200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3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6/30/14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(after CW glitch fixed)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US" sz="1100" b="1" kern="14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6/30/15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r>
                        <a:rPr lang="en-US" sz="1100" b="1" kern="14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6/30/16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visit frequency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64.46%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70.18%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75.83%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80.60%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2978944" y="7683104"/>
            <a:ext cx="4508897" cy="5143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286152" y="4362724"/>
            <a:ext cx="67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numbers speak for themselves!</a:t>
            </a:r>
          </a:p>
        </p:txBody>
      </p:sp>
      <p:sp>
        <p:nvSpPr>
          <p:cNvPr id="7" name="Oval 6"/>
          <p:cNvSpPr/>
          <p:nvPr/>
        </p:nvSpPr>
        <p:spPr>
          <a:xfrm>
            <a:off x="6972300" y="2000250"/>
            <a:ext cx="800100" cy="4572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7" name="Picture 3" descr="C:\Users\smcelroy\AppData\Local\Microsoft\Windows\Temporary Internet Files\Content.IE5\NIOUPL78\Thumbs_up_icon[1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/>
          <a:stretch/>
        </p:blipFill>
        <p:spPr bwMode="auto">
          <a:xfrm>
            <a:off x="2917991" y="2571750"/>
            <a:ext cx="3308018" cy="20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B54D91-D4D1-48CA-8A4B-D5D0ADCA4A35}"/>
              </a:ext>
            </a:extLst>
          </p:cNvPr>
          <p:cNvSpPr txBox="1"/>
          <p:nvPr/>
        </p:nvSpPr>
        <p:spPr>
          <a:xfrm>
            <a:off x="1841383" y="474843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18481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113601"/>
            <a:ext cx="8229600" cy="3629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Saw an increase in viral load suppression due to more clients attending appointments</a:t>
            </a:r>
          </a:p>
          <a:p>
            <a:pPr marL="85725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 of 6/30/16, 97.91% of clients are receiving Antiretroviral Treatment</a:t>
            </a:r>
          </a:p>
          <a:p>
            <a:endParaRPr lang="en-US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359980"/>
              </p:ext>
            </p:extLst>
          </p:nvPr>
        </p:nvGraphicFramePr>
        <p:xfrm>
          <a:off x="1847850" y="2290508"/>
          <a:ext cx="5600700" cy="562483"/>
        </p:xfrm>
        <a:graphic>
          <a:graphicData uri="http://schemas.openxmlformats.org/drawingml/2006/table">
            <a:tbl>
              <a:tblPr/>
              <a:tblGrid>
                <a:gridCol w="180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42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6/30/14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US" sz="1100" b="1" kern="14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6/30/15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r>
                        <a:rPr lang="en-US" sz="1100" b="1" kern="14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6/30/16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02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Viral load suppression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83.43%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87.33%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89.96%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124721-DAA1-4D3A-9B0B-45EF40F586C5}"/>
              </a:ext>
            </a:extLst>
          </p:cNvPr>
          <p:cNvSpPr txBox="1"/>
          <p:nvPr/>
        </p:nvSpPr>
        <p:spPr>
          <a:xfrm>
            <a:off x="1798382" y="528825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Outcomes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723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733550"/>
            <a:ext cx="45720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2: FACES Clinic Viral Load Spotlight Project</a:t>
            </a:r>
          </a:p>
        </p:txBody>
      </p:sp>
    </p:spTree>
    <p:extLst>
      <p:ext uri="{BB962C8B-B14F-4D97-AF65-F5344CB8AC3E}">
        <p14:creationId xmlns:p14="http://schemas.microsoft.com/office/powerpoint/2010/main" val="2673047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170" y="514350"/>
            <a:ext cx="5415630" cy="1219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Measureable Improvements in HIV Care: FACES Clinic Viral Load Stoplight Project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360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8703" y="1352550"/>
            <a:ext cx="5892800" cy="30162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Background of the FACES Program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Objectives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VL Suppression: FACES Clinic vs. HRSA Definition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AIM Statement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Stoplight Method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Key Driver Diagram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Outcomes/ Conclusions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100" dirty="0">
                <a:latin typeface="Calibri" panose="020F0502020204030204" pitchFamily="34" charset="0"/>
              </a:rPr>
              <a:t>Questions?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100" dirty="0">
              <a:latin typeface="+mj-lt"/>
            </a:endParaRPr>
          </a:p>
          <a:p>
            <a:pPr marL="0" indent="0"/>
            <a:endParaRPr lang="en-US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85126"/>
            <a:ext cx="2146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05477-0404-490C-854B-883471F2AF8F}"/>
              </a:ext>
            </a:extLst>
          </p:cNvPr>
          <p:cNvSpPr txBox="1"/>
          <p:nvPr/>
        </p:nvSpPr>
        <p:spPr>
          <a:xfrm>
            <a:off x="1798382" y="528825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56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00A25B9-76B2-45A1-AC08-558023D0007D}"/>
              </a:ext>
            </a:extLst>
          </p:cNvPr>
          <p:cNvSpPr txBox="1">
            <a:spLocks/>
          </p:cNvSpPr>
          <p:nvPr/>
        </p:nvSpPr>
        <p:spPr>
          <a:xfrm>
            <a:off x="584200" y="425087"/>
            <a:ext cx="7975600" cy="590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aramond" panose="02020404030301010803" pitchFamily="18" charset="0"/>
              </a:rPr>
              <a:t>Introductions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0C640-11FB-4EBE-9D40-3D94C178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57250"/>
            <a:ext cx="3429000" cy="3429000"/>
          </a:xfrm>
          <a:prstGeom prst="rect">
            <a:avLst/>
          </a:prstGeom>
        </p:spPr>
      </p:pic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985A136-9AE1-4182-89BE-63983020C487}"/>
              </a:ext>
            </a:extLst>
          </p:cNvPr>
          <p:cNvSpPr txBox="1">
            <a:spLocks/>
          </p:cNvSpPr>
          <p:nvPr/>
        </p:nvSpPr>
        <p:spPr>
          <a:xfrm>
            <a:off x="304800" y="1486343"/>
            <a:ext cx="5105400" cy="29142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Garamond" panose="02020404030301010803" pitchFamily="18" charset="0"/>
              </a:rPr>
              <a:t>Please share your name and agency in the chat room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66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5400" y="1752412"/>
            <a:ext cx="6172200" cy="2862263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Ryan White Part A and Part C Program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FACES serves more than 400 HIV positive Clients with comprehensive care and supportive services.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Quality Improvement Committee focuses on continually measuring quality and sharing those results with the rest of the clinic to initiate process change to optimize patient health outcomes.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QI Committee has representation from each discipline.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E8DA6-FB47-4774-B445-C962D24CBCDD}"/>
              </a:ext>
            </a:extLst>
          </p:cNvPr>
          <p:cNvSpPr txBox="1"/>
          <p:nvPr/>
        </p:nvSpPr>
        <p:spPr>
          <a:xfrm>
            <a:off x="304800" y="528825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Aids Clinic and Education Service (FACES) Program: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56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09728"/>
            <a:ext cx="6172200" cy="422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bnw002\AppData\Local\Microsoft\Windows\Temporary Internet Files\Content.IE5\W0132I8S\091916ds0014_m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1950"/>
            <a:ext cx="6720839" cy="41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84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063625"/>
            <a:ext cx="7315200" cy="31877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b="1" dirty="0">
                <a:solidFill>
                  <a:srgbClr val="FF0000"/>
                </a:solidFill>
              </a:rPr>
              <a:t>The purpose of this project is to get as many clients as possible to an undetectable viral load (&lt;40 copies/mL) level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defRPr/>
            </a:pPr>
            <a:endParaRPr lang="en-US" sz="1600" b="1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Keeping the viral load levels as low as possible for as long as possible will:</a:t>
            </a:r>
          </a:p>
          <a:p>
            <a:pPr marL="1252538" lvl="3" indent="-257175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Decrease complications of HIV disease</a:t>
            </a:r>
          </a:p>
          <a:p>
            <a:pPr marL="1252538" lvl="3" indent="-257175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Slow the progression from HIV infection to AIDS</a:t>
            </a:r>
          </a:p>
          <a:p>
            <a:pPr marL="1252538" lvl="3" indent="-257175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Lower the risk of transmission</a:t>
            </a:r>
          </a:p>
          <a:p>
            <a:pPr marL="1252538" lvl="3" indent="-257175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Lower community viral loads </a:t>
            </a:r>
          </a:p>
          <a:p>
            <a:pPr marL="1252538" lvl="3" indent="-257175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Inevitably prolong life</a:t>
            </a:r>
          </a:p>
          <a:p>
            <a:pPr algn="ctr"/>
            <a:endParaRPr lang="en-US" dirty="0">
              <a:latin typeface="Calibri"/>
              <a:ea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57035"/>
            <a:ext cx="2199227" cy="129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CDC235-DE76-4DA2-93EC-3C83644670F8}"/>
              </a:ext>
            </a:extLst>
          </p:cNvPr>
          <p:cNvSpPr txBox="1"/>
          <p:nvPr/>
        </p:nvSpPr>
        <p:spPr>
          <a:xfrm>
            <a:off x="304800" y="528825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we trying to accomplish?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22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657350"/>
            <a:ext cx="8153400" cy="2759075"/>
          </a:xfrm>
        </p:spPr>
        <p:txBody>
          <a:bodyPr>
            <a:normAutofit/>
          </a:bodyPr>
          <a:lstStyle/>
          <a:p>
            <a:pPr marL="0" indent="0" defTabSz="685800" fontAlgn="base">
              <a:spcAft>
                <a:spcPct val="0"/>
              </a:spcAft>
              <a:buClr>
                <a:srgbClr val="31B6FD"/>
              </a:buClr>
              <a:buSzPct val="100000"/>
              <a:buNone/>
            </a:pPr>
            <a:r>
              <a:rPr lang="en-US" altLang="en-US" sz="1800" b="1" u="sng" dirty="0">
                <a:solidFill>
                  <a:prstClr val="black"/>
                </a:solidFill>
              </a:rPr>
              <a:t>FACES Clinic </a:t>
            </a:r>
            <a:r>
              <a:rPr lang="en-US" altLang="en-US" sz="1800" dirty="0">
                <a:solidFill>
                  <a:prstClr val="black"/>
                </a:solidFill>
              </a:rPr>
              <a:t>– The number of patients, regardless of age, with a diagnosis of HIV with a </a:t>
            </a:r>
            <a:r>
              <a:rPr lang="en-US" altLang="en-US" sz="1800" u="sng" dirty="0">
                <a:solidFill>
                  <a:srgbClr val="FF0000"/>
                </a:solidFill>
              </a:rPr>
              <a:t>HIV viral load less than 40 copies/ mL </a:t>
            </a:r>
            <a:r>
              <a:rPr lang="en-US" altLang="en-US" sz="1800" dirty="0">
                <a:solidFill>
                  <a:prstClr val="black"/>
                </a:solidFill>
              </a:rPr>
              <a:t>at the last HIV viral load test in the measurement year.</a:t>
            </a:r>
          </a:p>
          <a:p>
            <a:pPr marL="0" indent="0" defTabSz="685800" fontAlgn="base">
              <a:spcAft>
                <a:spcPct val="0"/>
              </a:spcAft>
              <a:buClr>
                <a:srgbClr val="31B6FD"/>
              </a:buClr>
              <a:buSzPct val="100000"/>
            </a:pPr>
            <a:endParaRPr lang="en-US" altLang="en-US" sz="1800" dirty="0">
              <a:solidFill>
                <a:prstClr val="black"/>
              </a:solidFill>
            </a:endParaRPr>
          </a:p>
          <a:p>
            <a:pPr marL="0" indent="0" defTabSz="685800" fontAlgn="base">
              <a:spcAft>
                <a:spcPct val="0"/>
              </a:spcAft>
              <a:buClr>
                <a:srgbClr val="31B6FD"/>
              </a:buClr>
              <a:buSzPct val="100000"/>
              <a:buNone/>
            </a:pPr>
            <a:r>
              <a:rPr lang="en-US" altLang="en-US" sz="1800" b="1" u="sng" dirty="0">
                <a:solidFill>
                  <a:prstClr val="black"/>
                </a:solidFill>
              </a:rPr>
              <a:t>HRSA </a:t>
            </a:r>
            <a:r>
              <a:rPr lang="en-US" altLang="en-US" sz="1800" b="1" dirty="0">
                <a:solidFill>
                  <a:prstClr val="black"/>
                </a:solidFill>
              </a:rPr>
              <a:t>– </a:t>
            </a:r>
            <a:r>
              <a:rPr lang="en-US" altLang="en-US" sz="1800" dirty="0">
                <a:solidFill>
                  <a:prstClr val="black"/>
                </a:solidFill>
              </a:rPr>
              <a:t>The number of patients, regardless of age, with a diagnosis of HIV with a </a:t>
            </a:r>
            <a:r>
              <a:rPr lang="en-US" altLang="en-US" sz="1800" u="sng" dirty="0">
                <a:solidFill>
                  <a:srgbClr val="FF0000"/>
                </a:solidFill>
              </a:rPr>
              <a:t>HIV viral load less than 200 copies/ mL </a:t>
            </a:r>
            <a:r>
              <a:rPr lang="en-US" altLang="en-US" sz="1800" dirty="0">
                <a:solidFill>
                  <a:prstClr val="black"/>
                </a:solidFill>
              </a:rPr>
              <a:t>at last HIV viral load test in the measurement year.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AF8A6-C085-4B73-B29F-18F1AB969809}"/>
              </a:ext>
            </a:extLst>
          </p:cNvPr>
          <p:cNvSpPr txBox="1"/>
          <p:nvPr/>
        </p:nvSpPr>
        <p:spPr>
          <a:xfrm>
            <a:off x="304800" y="528825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Load Suppression: </a:t>
            </a:r>
          </a:p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 Clinic Definition vs HRSA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345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428750"/>
            <a:ext cx="8305800" cy="2914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  <a:ea typeface="Times New Roman"/>
              </a:rPr>
              <a:t>Increase viral load suppression rate (&lt;40 copies/ mL) </a:t>
            </a:r>
            <a:r>
              <a:rPr lang="en-US" sz="2400" b="1" dirty="0">
                <a:solidFill>
                  <a:srgbClr val="00B050"/>
                </a:solidFill>
                <a:ea typeface="Times New Roman"/>
              </a:rPr>
              <a:t>amongst the HIV positive clients of FACES clinic </a:t>
            </a:r>
            <a:r>
              <a:rPr lang="en-US" sz="2400" b="1" dirty="0">
                <a:solidFill>
                  <a:srgbClr val="FF0000"/>
                </a:solidFill>
                <a:ea typeface="Times New Roman"/>
              </a:rPr>
              <a:t>from 80% to 85% </a:t>
            </a:r>
            <a:r>
              <a:rPr lang="en-US" sz="2400" b="1" dirty="0">
                <a:solidFill>
                  <a:srgbClr val="0066FF"/>
                </a:solidFill>
                <a:ea typeface="Times New Roman"/>
              </a:rPr>
              <a:t>by December 31, 2016</a:t>
            </a:r>
            <a:r>
              <a:rPr lang="en-US" sz="2400" b="1" dirty="0">
                <a:ea typeface="Times New Roman"/>
              </a:rPr>
              <a:t> and sustain for 1 year. 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56" y="2532888"/>
            <a:ext cx="1938528" cy="183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EAB7D-B716-4FEA-99F7-E56FD814C6DD}"/>
              </a:ext>
            </a:extLst>
          </p:cNvPr>
          <p:cNvSpPr txBox="1"/>
          <p:nvPr/>
        </p:nvSpPr>
        <p:spPr>
          <a:xfrm>
            <a:off x="342900" y="586496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Statement: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5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1" y="1200150"/>
            <a:ext cx="1773983" cy="346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150"/>
            <a:ext cx="3502152" cy="70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10657"/>
            <a:ext cx="3520440" cy="71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74475"/>
            <a:ext cx="3648456" cy="7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47F1D-33DB-4029-981A-A24F754BFD59}"/>
              </a:ext>
            </a:extLst>
          </p:cNvPr>
          <p:cNvSpPr txBox="1"/>
          <p:nvPr/>
        </p:nvSpPr>
        <p:spPr>
          <a:xfrm>
            <a:off x="304800" y="528825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we going to accomplish our goal?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62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200150"/>
            <a:ext cx="7086600" cy="32432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6000" dirty="0"/>
              <a:t>The CQI Committee reviews the viral load data for each client and their trajectory from one stop light category are reviewed and discussed.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6000" dirty="0"/>
              <a:t> Particular attention is paid to each client in the “red light” category as well as any clients whose viral loads show evidence of loss of virologic control.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6000" dirty="0"/>
              <a:t> Each client is discussed on a very microscopic level.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6000" dirty="0"/>
              <a:t> Based on the findings, individualized multi-disciplinary care plans are created to address the needs of each client.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2381D-4E84-4493-8401-8F6BCC5C7458}"/>
              </a:ext>
            </a:extLst>
          </p:cNvPr>
          <p:cNvSpPr txBox="1"/>
          <p:nvPr/>
        </p:nvSpPr>
        <p:spPr>
          <a:xfrm>
            <a:off x="304800" y="528825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CQI Review Data…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009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1357678" y="1319022"/>
            <a:ext cx="1935956" cy="2411699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Increase the viral load suppression (&lt;40 copies/ mL) rate amongst HIV positive clients of the FACES Clinic from 80% to 85% by December 31, 2016 and sustain for 1 year. 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479288" y="280972"/>
            <a:ext cx="168911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Strategic Aim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3781901" y="1260082"/>
            <a:ext cx="1119923" cy="644652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Mental Illness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5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783732" y="4191327"/>
            <a:ext cx="1118092" cy="493776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No Shows</a:t>
            </a: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5391151" y="727436"/>
            <a:ext cx="2514600" cy="122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Social Work guided Mental Health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Surveys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Peer Navigators Call the  “High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Risk” patients once a week as a check in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Track clients that refuse MH referrals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Doctor/ Medical Director will follow-up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with these individuals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5439130" y="3717036"/>
            <a:ext cx="2514600" cy="109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Reminder calls to clients 72 hours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in advance to ensure enough time to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arrange for transportation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Peer Navigators follow-up with clients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within 24-48 hours of missed </a:t>
            </a:r>
            <a:r>
              <a:rPr lang="en-US" altLang="en-US" sz="105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appts</a:t>
            </a: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Incentive Program Pilot Study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825" b="1" dirty="0">
              <a:solidFill>
                <a:srgbClr val="000000"/>
              </a:solidFill>
            </a:endParaRP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411928" y="280972"/>
            <a:ext cx="185986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Key Drivers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5838446" y="280972"/>
            <a:ext cx="166725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Interventions</a:t>
            </a:r>
            <a:endParaRPr lang="en-US" altLang="en-US" sz="1500" b="1" i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1" name="Rectangle 23"/>
          <p:cNvSpPr>
            <a:spLocks noChangeArrowheads="1"/>
          </p:cNvSpPr>
          <p:nvPr/>
        </p:nvSpPr>
        <p:spPr bwMode="auto">
          <a:xfrm>
            <a:off x="3770743" y="2330438"/>
            <a:ext cx="1119924" cy="1225878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Medication Adherence</a:t>
            </a:r>
          </a:p>
        </p:txBody>
      </p:sp>
      <p:sp>
        <p:nvSpPr>
          <p:cNvPr id="2062" name="Rectangle 10"/>
          <p:cNvSpPr>
            <a:spLocks noChangeArrowheads="1"/>
          </p:cNvSpPr>
          <p:nvPr/>
        </p:nvSpPr>
        <p:spPr bwMode="auto">
          <a:xfrm>
            <a:off x="5400294" y="2041189"/>
            <a:ext cx="2514600" cy="15885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The Pharmacist and Social Workers have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more frequent follow-ups with clients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that refuse treatment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More frequent medication adherence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 counseling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Provide clients with their updated viral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load at each visit 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Providers see clients more frequently </a:t>
            </a:r>
          </a:p>
          <a:p>
            <a:pPr marL="128588" indent="-128588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Award Clients with a card signed by all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    Clinical staff for reaching VL suppression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291826" y="1394460"/>
            <a:ext cx="504896" cy="5074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291825" y="2943377"/>
            <a:ext cx="47891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01824" y="1207008"/>
            <a:ext cx="489327" cy="2011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901824" y="1821581"/>
            <a:ext cx="4984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901826" y="2459736"/>
            <a:ext cx="512948" cy="1097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910970" y="2907399"/>
            <a:ext cx="4893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920114" y="2980346"/>
            <a:ext cx="489325" cy="2468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920113" y="3103789"/>
            <a:ext cx="494661" cy="2716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Arrow Connector 2076"/>
          <p:cNvCxnSpPr/>
          <p:nvPr/>
        </p:nvCxnSpPr>
        <p:spPr>
          <a:xfrm flipH="1" flipV="1">
            <a:off x="4920114" y="3227233"/>
            <a:ext cx="471037" cy="2657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Straight Arrow Connector 2080"/>
          <p:cNvCxnSpPr/>
          <p:nvPr/>
        </p:nvCxnSpPr>
        <p:spPr>
          <a:xfrm flipH="1" flipV="1">
            <a:off x="4901824" y="3378433"/>
            <a:ext cx="498470" cy="2974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Straight Arrow Connector 2083"/>
          <p:cNvCxnSpPr/>
          <p:nvPr/>
        </p:nvCxnSpPr>
        <p:spPr>
          <a:xfrm flipH="1" flipV="1">
            <a:off x="3291825" y="3527160"/>
            <a:ext cx="490076" cy="8619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1" name="Straight Arrow Connector 2100"/>
          <p:cNvCxnSpPr/>
          <p:nvPr/>
        </p:nvCxnSpPr>
        <p:spPr>
          <a:xfrm flipH="1">
            <a:off x="4901824" y="1508760"/>
            <a:ext cx="48932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5" name="Straight Arrow Connector 2104"/>
          <p:cNvCxnSpPr/>
          <p:nvPr/>
        </p:nvCxnSpPr>
        <p:spPr>
          <a:xfrm flipH="1">
            <a:off x="4901824" y="4197096"/>
            <a:ext cx="512951" cy="1005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7" name="Straight Arrow Connector 2106"/>
          <p:cNvCxnSpPr>
            <a:stCxn id="2056" idx="1"/>
            <a:endCxn id="2" idx="3"/>
          </p:cNvCxnSpPr>
          <p:nvPr/>
        </p:nvCxnSpPr>
        <p:spPr>
          <a:xfrm flipH="1">
            <a:off x="4901824" y="4263390"/>
            <a:ext cx="537306" cy="1748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0" name="Straight Arrow Connector 2109"/>
          <p:cNvCxnSpPr/>
          <p:nvPr/>
        </p:nvCxnSpPr>
        <p:spPr>
          <a:xfrm flipH="1" flipV="1">
            <a:off x="4920113" y="4484857"/>
            <a:ext cx="498471" cy="2377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36114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4294967295"/>
          </p:nvPr>
        </p:nvGraphicFramePr>
        <p:xfrm>
          <a:off x="1485900" y="841248"/>
          <a:ext cx="6172200" cy="341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449816"/>
              </p:ext>
            </p:extLst>
          </p:nvPr>
        </p:nvGraphicFramePr>
        <p:xfrm>
          <a:off x="419100" y="1338075"/>
          <a:ext cx="83058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94F986-C6B8-4298-8A90-5126C116E2C2}"/>
              </a:ext>
            </a:extLst>
          </p:cNvPr>
          <p:cNvSpPr txBox="1"/>
          <p:nvPr/>
        </p:nvSpPr>
        <p:spPr>
          <a:xfrm>
            <a:off x="304800" y="528825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Clients With Undetectable </a:t>
            </a:r>
          </a:p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Load by year…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80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219200"/>
            <a:ext cx="8305800" cy="3395663"/>
          </a:xfrm>
        </p:spPr>
        <p:txBody>
          <a:bodyPr>
            <a:normAutofit/>
          </a:bodyPr>
          <a:lstStyle/>
          <a:p>
            <a:pPr defTabSz="685800" eaLnBrk="0" fontAlgn="base" hangingPunct="0"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100" kern="0" dirty="0">
                <a:solidFill>
                  <a:srgbClr val="000000"/>
                </a:solidFill>
              </a:rPr>
              <a:t>Viral suppression rates have improved </a:t>
            </a:r>
          </a:p>
          <a:p>
            <a:pPr defTabSz="685800" eaLnBrk="0" fontAlgn="base" hangingPunct="0"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100" kern="0" dirty="0">
                <a:solidFill>
                  <a:srgbClr val="000000"/>
                </a:solidFill>
              </a:rPr>
              <a:t>Treated Mental Health Led to Viral Improvements</a:t>
            </a:r>
          </a:p>
          <a:p>
            <a:pPr defTabSz="685800" eaLnBrk="0" fontAlgn="base" hangingPunct="0"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100" kern="0" dirty="0">
                <a:solidFill>
                  <a:srgbClr val="000000"/>
                </a:solidFill>
              </a:rPr>
              <a:t>On Average Clients in the “Green” category scored lower on the PHQ-9 (Depression Screening)</a:t>
            </a:r>
          </a:p>
          <a:p>
            <a:pPr defTabSz="685800" eaLnBrk="0" fontAlgn="base" hangingPunct="0"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100" kern="0" dirty="0">
                <a:solidFill>
                  <a:srgbClr val="000000"/>
                </a:solidFill>
              </a:rPr>
              <a:t>We are able to identify and better manage chronic conditions</a:t>
            </a:r>
          </a:p>
          <a:p>
            <a:pPr defTabSz="685800" eaLnBrk="0" fontAlgn="base" hangingPunct="0"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100" kern="0" dirty="0">
                <a:solidFill>
                  <a:srgbClr val="000000"/>
                </a:solidFill>
              </a:rPr>
              <a:t>FACES Clinic No-Show Rate has decreased from 26% to 22%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0ED5F-071F-4168-9899-F47AC31A1136}"/>
              </a:ext>
            </a:extLst>
          </p:cNvPr>
          <p:cNvSpPr txBox="1"/>
          <p:nvPr/>
        </p:nvSpPr>
        <p:spPr>
          <a:xfrm>
            <a:off x="304800" y="528825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14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3D9BF0E-109F-4C84-8799-752ECD5A7711}"/>
              </a:ext>
            </a:extLst>
          </p:cNvPr>
          <p:cNvSpPr txBox="1">
            <a:spLocks noChangeArrowheads="1"/>
          </p:cNvSpPr>
          <p:nvPr/>
        </p:nvSpPr>
        <p:spPr>
          <a:xfrm>
            <a:off x="1182756" y="534215"/>
            <a:ext cx="6778487" cy="4209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</a:rPr>
              <a:t>Reminder about Basic Zoom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EE48E-ADD0-4A6F-8B40-D691F27D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1200150"/>
            <a:ext cx="6534150" cy="3198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78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14550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3: Consumer Engagement in Quality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23700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8318C4-2101-46FC-830F-3D57867373EF}"/>
              </a:ext>
            </a:extLst>
          </p:cNvPr>
          <p:cNvSpPr txBox="1"/>
          <p:nvPr/>
        </p:nvSpPr>
        <p:spPr>
          <a:xfrm>
            <a:off x="533400" y="1581150"/>
            <a:ext cx="4343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Reachelian Ellison, The Houston Regional</a:t>
            </a:r>
          </a:p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HIV/AIDS Resource Group, Inc., </a:t>
            </a:r>
          </a:p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Houston, Texas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222306-E6D5-804A-B602-800D06C0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38275"/>
            <a:ext cx="173799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64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48D682-D0B4-424D-918C-13B8D35BAF9F}"/>
              </a:ext>
            </a:extLst>
          </p:cNvPr>
          <p:cNvSpPr txBox="1"/>
          <p:nvPr/>
        </p:nvSpPr>
        <p:spPr>
          <a:xfrm>
            <a:off x="1143000" y="2058473"/>
            <a:ext cx="739140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Implemented a consumer engagement program, the Healthy U initiative and an “Education first”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Reachelian helped split Houston Regional’s 51 counties into 4 regional CABs. These have been better suited to address the variety of consumers’ geographic areas and their needs. </a:t>
            </a:r>
          </a:p>
          <a:p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36B50-A07E-49CB-9FEB-AA6DEE6B0FAB}"/>
              </a:ext>
            </a:extLst>
          </p:cNvPr>
          <p:cNvSpPr txBox="1"/>
          <p:nvPr/>
        </p:nvSpPr>
        <p:spPr>
          <a:xfrm>
            <a:off x="342900" y="438150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Houston Regional HIV/AIDS Resource</a:t>
            </a:r>
          </a:p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(TRG), Houston, Texas</a:t>
            </a:r>
          </a:p>
        </p:txBody>
      </p:sp>
    </p:spTree>
    <p:extLst>
      <p:ext uri="{BB962C8B-B14F-4D97-AF65-F5344CB8AC3E}">
        <p14:creationId xmlns:p14="http://schemas.microsoft.com/office/powerpoint/2010/main" val="57590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48D682-D0B4-424D-918C-13B8D35BAF9F}"/>
              </a:ext>
            </a:extLst>
          </p:cNvPr>
          <p:cNvSpPr txBox="1"/>
          <p:nvPr/>
        </p:nvSpPr>
        <p:spPr>
          <a:xfrm>
            <a:off x="152400" y="2114550"/>
            <a:ext cx="8763000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Reachelian conducts annual subrecipient consumer involvement monitoring visits and reports these results to the Ryan White Planning Council Quality Improvement Committee, local stakeholder agencies, and local consumer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Reachelian’s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Consumer Engagement Program trained and supported people with HIV to become more actively involved in community stakeholder groups, as well as achieve their personal goals. </a:t>
            </a:r>
          </a:p>
          <a:p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36B50-A07E-49CB-9FEB-AA6DEE6B0FAB}"/>
              </a:ext>
            </a:extLst>
          </p:cNvPr>
          <p:cNvSpPr txBox="1"/>
          <p:nvPr/>
        </p:nvSpPr>
        <p:spPr>
          <a:xfrm>
            <a:off x="342900" y="438150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Houston Regional HIV/AIDS Resource</a:t>
            </a:r>
          </a:p>
          <a:p>
            <a:pPr algn="ctr"/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(TRG), Houston, Texas</a:t>
            </a:r>
          </a:p>
        </p:txBody>
      </p:sp>
    </p:spTree>
    <p:extLst>
      <p:ext uri="{BB962C8B-B14F-4D97-AF65-F5344CB8AC3E}">
        <p14:creationId xmlns:p14="http://schemas.microsoft.com/office/powerpoint/2010/main" val="3431823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Aha Moments and Wrap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14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AA70BE-132A-F347-B5CE-59CA1CC8C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1950"/>
            <a:ext cx="9190199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359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9C112A-9C47-014C-9C74-F99977C79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951"/>
            <a:ext cx="9093111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186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19629-C28E-F442-9C1E-F75E5A651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" y="361950"/>
            <a:ext cx="9057601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047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&#10;&#10;Thank you!">
            <a:extLst>
              <a:ext uri="{FF2B5EF4-FFF2-40B4-BE49-F238E27FC236}">
                <a16:creationId xmlns:a16="http://schemas.microsoft.com/office/drawing/2014/main" id="{509EF20B-4C16-459B-93E2-3F2A382F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485901"/>
            <a:ext cx="6858000" cy="18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080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28825"/>
            <a:ext cx="4672013" cy="428625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Contact Information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55BE5-FB8D-7E45-A4D6-8FD102FFDCEB}"/>
              </a:ext>
            </a:extLst>
          </p:cNvPr>
          <p:cNvSpPr/>
          <p:nvPr/>
        </p:nvSpPr>
        <p:spPr>
          <a:xfrm>
            <a:off x="457200" y="2525486"/>
            <a:ext cx="31992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 Garrett, MSW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Senior Manager, CQII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York State Department of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AIDS Institute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Church Street, 13th floor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York, NY 10007-2919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Kevin.Garrett@health.ny.gov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B9E43-BC2C-D14C-8578-317CB64B10E3}"/>
              </a:ext>
            </a:extLst>
          </p:cNvPr>
          <p:cNvSpPr/>
          <p:nvPr/>
        </p:nvSpPr>
        <p:spPr>
          <a:xfrm>
            <a:off x="8305800" y="133350"/>
            <a:ext cx="457200" cy="228600"/>
          </a:xfrm>
          <a:prstGeom prst="rect">
            <a:avLst/>
          </a:prstGeom>
          <a:solidFill>
            <a:srgbClr val="0A2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82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9E64293-F7B6-4073-8632-BC32DFCD5A32}"/>
              </a:ext>
            </a:extLst>
          </p:cNvPr>
          <p:cNvSpPr txBox="1">
            <a:spLocks noChangeArrowheads="1"/>
          </p:cNvSpPr>
          <p:nvPr/>
        </p:nvSpPr>
        <p:spPr>
          <a:xfrm>
            <a:off x="607464" y="379010"/>
            <a:ext cx="79248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aramond" pitchFamily="18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MS PGothic" panose="020B0600070205080204" pitchFamily="34" charset="-128"/>
              </a:rPr>
              <a:t>Good Practices for Zoom Participation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0D282-3217-426F-BF0F-7F8E741DF623}"/>
              </a:ext>
            </a:extLst>
          </p:cNvPr>
          <p:cNvSpPr/>
          <p:nvPr/>
        </p:nvSpPr>
        <p:spPr>
          <a:xfrm>
            <a:off x="968834" y="1352026"/>
            <a:ext cx="7565566" cy="241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Re-label your Zoom tile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to state your name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Keep video on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and mute your line when needed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Use the chat room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t>to ask for clarifications, post questions, or share your wisdom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4542F-6011-44EE-B64A-399E3EFE6E91}"/>
              </a:ext>
            </a:extLst>
          </p:cNvPr>
          <p:cNvSpPr/>
          <p:nvPr/>
        </p:nvSpPr>
        <p:spPr>
          <a:xfrm>
            <a:off x="968834" y="4319643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MS PGothic" panose="020B0600070205080204" pitchFamily="34" charset="-128"/>
                <a:cs typeface="Arial" panose="020B0604020202020204" pitchFamily="34" charset="0"/>
              </a:rPr>
              <a:t>Please be reminded that we will record our session for later replay!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5BCA8-2165-4C6C-B9ED-DE4A85EEE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66" y="4184142"/>
            <a:ext cx="718468" cy="6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9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CC2693-1B49-47C8-8AF7-0D922925D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66"/>
          <a:stretch/>
        </p:blipFill>
        <p:spPr>
          <a:xfrm>
            <a:off x="0" y="277943"/>
            <a:ext cx="91440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34147-631D-47DF-A765-B2BA49D45BA8}"/>
              </a:ext>
            </a:extLst>
          </p:cNvPr>
          <p:cNvSpPr txBox="1"/>
          <p:nvPr/>
        </p:nvSpPr>
        <p:spPr>
          <a:xfrm>
            <a:off x="419100" y="363855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You allow us to take pictures from our training events and post them on SharePoint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You have the right to revoke your consent for pictures that are publicly posted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At no time will individual names be used to identify you, unless you sign the appropriate release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38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1: Caring Together Retention Project </a:t>
            </a:r>
          </a:p>
        </p:txBody>
      </p:sp>
    </p:spTree>
    <p:extLst>
      <p:ext uri="{BB962C8B-B14F-4D97-AF65-F5344CB8AC3E}">
        <p14:creationId xmlns:p14="http://schemas.microsoft.com/office/powerpoint/2010/main" val="295752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619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Background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00" y="895350"/>
            <a:ext cx="87630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Located in York, Pennsylvania (50 miles North of Baltimore, 30 miles South of Harrisburg)</a:t>
            </a:r>
          </a:p>
          <a:p>
            <a:pPr marL="11430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Collaboration between federally qualified health center, Family First Health (FFH) and sub-recipient York Hospital Community Health Center (YHCHC)</a:t>
            </a:r>
          </a:p>
          <a:p>
            <a:pPr marL="11430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Receives Part B &amp; C funding, serving 542 clients, 385 of which received case management services</a:t>
            </a:r>
          </a:p>
          <a:p>
            <a:pPr marL="11430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Program Services: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Medical case management, supportive services, and HOPWA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Benefits screening and enrollment services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Dietician &amp; Pharmacist services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Clinical care coordination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Linkage to care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Community outreach and testing/walk-in testing</a:t>
            </a:r>
          </a:p>
          <a:p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0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71365559"/>
              </p:ext>
            </p:extLst>
          </p:nvPr>
        </p:nvGraphicFramePr>
        <p:xfrm>
          <a:off x="200025" y="2184479"/>
          <a:ext cx="394335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54461705"/>
              </p:ext>
            </p:extLst>
          </p:nvPr>
        </p:nvGraphicFramePr>
        <p:xfrm>
          <a:off x="4914900" y="2184479"/>
          <a:ext cx="394335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ontent Placeholder 1"/>
          <p:cNvSpPr txBox="1">
            <a:spLocks/>
          </p:cNvSpPr>
          <p:nvPr/>
        </p:nvSpPr>
        <p:spPr>
          <a:xfrm>
            <a:off x="533400" y="1058186"/>
            <a:ext cx="6572251" cy="8572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64% Male, 36% Female, &lt;1% Transgender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56% of clients are under 100% of the poverty level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26% are 100-200% of the poverty level</a:t>
            </a:r>
          </a:p>
          <a:p>
            <a:endParaRPr lang="en-US" sz="1350" dirty="0"/>
          </a:p>
          <a:p>
            <a:pPr marL="85725" indent="0">
              <a:buNone/>
            </a:pPr>
            <a:r>
              <a:rPr lang="en-US" sz="135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6716" y="452592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Hemophilia &lt;1%</a:t>
            </a:r>
          </a:p>
          <a:p>
            <a:pPr algn="ctr"/>
            <a:r>
              <a:rPr lang="en-US" sz="900" dirty="0"/>
              <a:t>Transfusion &lt;1%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55129369"/>
              </p:ext>
            </p:extLst>
          </p:nvPr>
        </p:nvGraphicFramePr>
        <p:xfrm>
          <a:off x="2971800" y="2216241"/>
          <a:ext cx="3200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1500" y="453383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American Indian/Alaska Native &lt;1%</a:t>
            </a:r>
          </a:p>
          <a:p>
            <a:pPr algn="ctr"/>
            <a:r>
              <a:rPr lang="en-US" sz="900" dirty="0"/>
              <a:t>Pacific Islander &lt;1%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3430616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Heterosexual </a:t>
            </a:r>
          </a:p>
          <a:p>
            <a:pPr algn="ctr"/>
            <a:r>
              <a:rPr lang="en-US" sz="900" dirty="0"/>
              <a:t>49%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1A033-A8F3-4DFA-AC0F-78AEC42A9D3C}"/>
              </a:ext>
            </a:extLst>
          </p:cNvPr>
          <p:cNvSpPr txBox="1"/>
          <p:nvPr/>
        </p:nvSpPr>
        <p:spPr>
          <a:xfrm>
            <a:off x="152400" y="3619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Caring Together by the Numbers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34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0175" y="1489260"/>
            <a:ext cx="634365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Visit Frequency (In-care definition)</a:t>
            </a:r>
          </a:p>
          <a:p>
            <a:pPr lvl="0" algn="ctr"/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HIV pts, regardless of age, who had at least one medical visit with a provider with prescribing privileges in each 6-month period of the 24-month measurement period with a minimum of 60 days between medical visits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551839"/>
              </p:ext>
            </p:extLst>
          </p:nvPr>
        </p:nvGraphicFramePr>
        <p:xfrm>
          <a:off x="1371600" y="2857500"/>
          <a:ext cx="6457952" cy="421100"/>
        </p:xfrm>
        <a:graphic>
          <a:graphicData uri="http://schemas.openxmlformats.org/drawingml/2006/table">
            <a:tbl>
              <a:tblPr/>
              <a:tblGrid>
                <a:gridCol w="3471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64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(As of 6/30/14)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4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visit frequency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64.46%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00175" y="3714750"/>
            <a:ext cx="6343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350" dirty="0">
                <a:solidFill>
                  <a:srgbClr val="564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manager found a glitch in the data report, which initially improved our numbers but still not to the level we would like.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CC220-FD6E-44E4-9DC9-2B565793D5B6}"/>
              </a:ext>
            </a:extLst>
          </p:cNvPr>
          <p:cNvSpPr txBox="1"/>
          <p:nvPr/>
        </p:nvSpPr>
        <p:spPr>
          <a:xfrm>
            <a:off x="1798382" y="528825"/>
            <a:ext cx="560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8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partment xmlns="a6b7e2e1-3a55-4433-a401-8c3510bb2105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7B479586923F4DAF34CCB56A3E7DDB" ma:contentTypeVersion="11" ma:contentTypeDescription="Create a new document." ma:contentTypeScope="" ma:versionID="a6dea058b28d2b2f1c28449ac302b42a">
  <xsd:schema xmlns:xsd="http://www.w3.org/2001/XMLSchema" xmlns:xs="http://www.w3.org/2001/XMLSchema" xmlns:p="http://schemas.microsoft.com/office/2006/metadata/properties" xmlns:ns1="http://schemas.microsoft.com/sharepoint/v3" xmlns:ns2="a6b7e2e1-3a55-4433-a401-8c3510bb2105" xmlns:ns3="890e9c21-b251-49b7-9079-548dd9a8bb22" targetNamespace="http://schemas.microsoft.com/office/2006/metadata/properties" ma:root="true" ma:fieldsID="495b84eb209447dc7a5b3516798c724c" ns1:_="" ns2:_="" ns3:_="">
    <xsd:import namespace="http://schemas.microsoft.com/sharepoint/v3"/>
    <xsd:import namespace="a6b7e2e1-3a55-4433-a401-8c3510bb2105"/>
    <xsd:import namespace="890e9c21-b251-49b7-9079-548dd9a8bb2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Department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7e2e1-3a55-4433-a401-8c3510bb2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Department" ma:index="13" nillable="true" ma:displayName="Department" ma:description="Name of the Department the document is associated with." ma:internalName="Department">
      <xsd:simpleType>
        <xsd:restriction base="dms:Choice">
          <xsd:enumeration value="Executive Office"/>
          <xsd:enumeration value="Division of Epidemiology, Evaluation and Partner Services"/>
          <xsd:enumeration value="Division of HIV and Hepatitis Health Care"/>
          <xsd:enumeration value="Division of HIV/STD/HCV Prevention"/>
          <xsd:enumeration value="Office of Administration and Contract Management"/>
          <xsd:enumeration value="Office of Drug User Health"/>
          <xsd:enumeration value="Office of Grants and Data Management"/>
          <xsd:enumeration value="Office of HIV Uninsured Care Programs"/>
          <xsd:enumeration value="Office of Medicaid Policy and Programs"/>
          <xsd:enumeration value="Office of the Medical Director"/>
          <xsd:enumeration value="Office of Planning and Community Affairs"/>
        </xsd:restriction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e9c21-b251-49b7-9079-548dd9a8bb2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06A967-A517-460C-98F8-A478709E8FF6}">
  <ds:schemaRefs>
    <ds:schemaRef ds:uri="http://schemas.microsoft.com/office/2006/metadata/properties"/>
    <ds:schemaRef ds:uri="http://schemas.microsoft.com/office/infopath/2007/PartnerControls"/>
    <ds:schemaRef ds:uri="a6b7e2e1-3a55-4433-a401-8c3510bb2105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0119C16-ECF7-469D-AE1F-5ABF38FDE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b7e2e1-3a55-4433-a401-8c3510bb2105"/>
    <ds:schemaRef ds:uri="890e9c21-b251-49b7-9079-548dd9a8bb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FE1926-CF9F-451D-9F7F-9BF0FC0E14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4818</TotalTime>
  <Words>2116</Words>
  <Application>Microsoft Office PowerPoint</Application>
  <PresentationFormat>On-screen Show (16:9)</PresentationFormat>
  <Paragraphs>294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Courier New</vt:lpstr>
      <vt:lpstr>Garamond</vt:lpstr>
      <vt:lpstr>Times New Roman</vt:lpstr>
      <vt:lpstr>Wingdings</vt:lpstr>
      <vt:lpstr>Cover Master</vt:lpstr>
      <vt:lpstr>Section Master</vt:lpstr>
      <vt:lpstr>Content Master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Measureable Improvements in HIV Care: FACES Clinic Viral Load Stoplight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State - Office of General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Jennifer</dc:creator>
  <cp:lastModifiedBy>Hahn, Ingrid A (HEALTH)</cp:lastModifiedBy>
  <cp:revision>108</cp:revision>
  <dcterms:created xsi:type="dcterms:W3CDTF">2014-12-09T18:34:34Z</dcterms:created>
  <dcterms:modified xsi:type="dcterms:W3CDTF">2021-11-22T16:08:46Z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0x010100147B479586923F4DAF34CCB56A3E7DDB</vt:lpwstr>
  </property>
</Properties>
</file>